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9" r:id="rId3"/>
    <p:sldId id="260" r:id="rId4"/>
    <p:sldId id="257" r:id="rId5"/>
    <p:sldId id="261" r:id="rId6"/>
    <p:sldId id="267" r:id="rId7"/>
    <p:sldId id="274" r:id="rId8"/>
    <p:sldId id="270" r:id="rId9"/>
    <p:sldId id="272" r:id="rId10"/>
    <p:sldId id="271" r:id="rId11"/>
    <p:sldId id="273" r:id="rId12"/>
    <p:sldId id="269" r:id="rId13"/>
    <p:sldId id="276" r:id="rId14"/>
    <p:sldId id="275" r:id="rId15"/>
    <p:sldId id="268" r:id="rId16"/>
    <p:sldId id="264" r:id="rId17"/>
    <p:sldId id="258" r:id="rId18"/>
    <p:sldId id="263" r:id="rId19"/>
    <p:sldId id="26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197B"/>
    <a:srgbClr val="50197B"/>
    <a:srgbClr val="51197C"/>
    <a:srgbClr val="DBAE0E"/>
    <a:srgbClr val="71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88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899B-9344-B743-BEF0-1D7A8C577260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549C-36D8-154C-BA81-DC844C695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1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899B-9344-B743-BEF0-1D7A8C577260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549C-36D8-154C-BA81-DC844C695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41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899B-9344-B743-BEF0-1D7A8C577260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549C-36D8-154C-BA81-DC844C695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50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899B-9344-B743-BEF0-1D7A8C577260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549C-36D8-154C-BA81-DC844C695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9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899B-9344-B743-BEF0-1D7A8C577260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549C-36D8-154C-BA81-DC844C695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9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899B-9344-B743-BEF0-1D7A8C577260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549C-36D8-154C-BA81-DC844C695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7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899B-9344-B743-BEF0-1D7A8C577260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549C-36D8-154C-BA81-DC844C695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7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899B-9344-B743-BEF0-1D7A8C577260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549C-36D8-154C-BA81-DC844C695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8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899B-9344-B743-BEF0-1D7A8C577260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549C-36D8-154C-BA81-DC844C695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2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899B-9344-B743-BEF0-1D7A8C577260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549C-36D8-154C-BA81-DC844C695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7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899B-9344-B743-BEF0-1D7A8C577260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549C-36D8-154C-BA81-DC844C695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85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F899B-9344-B743-BEF0-1D7A8C577260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0549C-36D8-154C-BA81-DC844C695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5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12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364154" y="2012585"/>
            <a:ext cx="4552461" cy="2168646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87" y="6251221"/>
            <a:ext cx="2516775" cy="46783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066" y="6126163"/>
            <a:ext cx="14859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Internet Safety</a:t>
            </a:r>
            <a:endParaRPr lang="en-US" dirty="0">
              <a:solidFill>
                <a:srgbClr val="F9D08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646" y="1742816"/>
            <a:ext cx="2797976" cy="2714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66" y="4457383"/>
            <a:ext cx="9144000" cy="16687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977" y="2306221"/>
            <a:ext cx="1631462" cy="16151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9881" y="2306221"/>
            <a:ext cx="1631462" cy="161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5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THINK carefully about who you add</a:t>
            </a:r>
            <a:endParaRPr lang="en-US" dirty="0">
              <a:solidFill>
                <a:srgbClr val="F9D08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385" y="2159000"/>
            <a:ext cx="4126850" cy="4126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803" y="2464668"/>
            <a:ext cx="5065997" cy="337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0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THINK About who is watching</a:t>
            </a:r>
            <a:endParaRPr lang="en-US" dirty="0">
              <a:solidFill>
                <a:srgbClr val="F9D081"/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155" y="2369587"/>
            <a:ext cx="4298461" cy="341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04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26" y="1582614"/>
            <a:ext cx="7203082" cy="480548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Turn off Location Settings</a:t>
            </a:r>
            <a:endParaRPr lang="en-US" dirty="0">
              <a:solidFill>
                <a:srgbClr val="F9D0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3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Turn off Location Settings</a:t>
            </a:r>
            <a:endParaRPr lang="en-US" dirty="0">
              <a:solidFill>
                <a:srgbClr val="F9D08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138" y="1621691"/>
            <a:ext cx="2834966" cy="504092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20" y="1621691"/>
            <a:ext cx="1875692" cy="1875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838" y="1621691"/>
            <a:ext cx="3450428" cy="304541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7255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Choose Ghost Mode</a:t>
            </a:r>
            <a:endParaRPr lang="en-US" dirty="0">
              <a:solidFill>
                <a:srgbClr val="F9D08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817" y="419963"/>
            <a:ext cx="878260" cy="878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39987">
            <a:off x="2965713" y="1707455"/>
            <a:ext cx="2518407" cy="486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5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usical.ly Setti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131" y="1759906"/>
            <a:ext cx="7664451" cy="4311632"/>
          </a:xfrm>
        </p:spPr>
      </p:pic>
      <p:sp>
        <p:nvSpPr>
          <p:cNvPr id="5" name="Rounded Rectangle 4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Keep your Accounts Private</a:t>
            </a:r>
            <a:endParaRPr lang="en-US" dirty="0">
              <a:solidFill>
                <a:srgbClr val="F9D08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9565" y="1298222"/>
            <a:ext cx="2074334" cy="20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9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How can </a:t>
            </a:r>
            <a:r>
              <a:rPr lang="en-US" dirty="0">
                <a:solidFill>
                  <a:srgbClr val="F9D081"/>
                </a:solidFill>
              </a:rPr>
              <a:t>y</a:t>
            </a:r>
            <a:r>
              <a:rPr lang="en-US" dirty="0" smtClean="0">
                <a:solidFill>
                  <a:srgbClr val="F9D081"/>
                </a:solidFill>
              </a:rPr>
              <a:t>ou get help?</a:t>
            </a:r>
            <a:endParaRPr lang="en-US" dirty="0">
              <a:solidFill>
                <a:srgbClr val="F9D08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284" y="2041768"/>
            <a:ext cx="4064869" cy="388601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050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Take a Screen Shot</a:t>
            </a:r>
            <a:endParaRPr lang="en-US" dirty="0">
              <a:solidFill>
                <a:srgbClr val="F9D08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68" y="1709615"/>
            <a:ext cx="8538575" cy="47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Who can you tell?</a:t>
            </a:r>
            <a:endParaRPr lang="en-US" dirty="0">
              <a:solidFill>
                <a:srgbClr val="F9D08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923" y="4802308"/>
            <a:ext cx="4357077" cy="1775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77" y="4802308"/>
            <a:ext cx="4341446" cy="1531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705455"/>
            <a:ext cx="2524369" cy="2749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973" y="1705455"/>
            <a:ext cx="2120900" cy="306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7373" y="1774343"/>
            <a:ext cx="3116773" cy="268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Do you have any Questions?</a:t>
            </a:r>
            <a:endParaRPr lang="en-US" dirty="0">
              <a:solidFill>
                <a:srgbClr val="F9D08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8199" y="610136"/>
            <a:ext cx="3087604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0" b="1" cap="none" spc="0" dirty="0" smtClean="0">
                <a:ln w="12700">
                  <a:solidFill>
                    <a:srgbClr val="000090"/>
                  </a:solidFill>
                  <a:prstDash val="solid"/>
                </a:ln>
                <a:solidFill>
                  <a:srgbClr val="51197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?</a:t>
            </a:r>
            <a:endParaRPr lang="en-GB" sz="40000" b="1" cap="none" spc="0" dirty="0">
              <a:ln w="12700">
                <a:solidFill>
                  <a:srgbClr val="000090"/>
                </a:solidFill>
                <a:prstDash val="solid"/>
              </a:ln>
              <a:solidFill>
                <a:srgbClr val="51197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1236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893" y="5053214"/>
            <a:ext cx="1119187" cy="1119187"/>
          </a:xfrm>
          <a:prstGeom prst="rect">
            <a:avLst/>
          </a:prstGeom>
        </p:spPr>
      </p:pic>
      <p:pic>
        <p:nvPicPr>
          <p:cNvPr id="4" name="Picture 3" descr="Screen Shot 2017-03-08 at 09.09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51" y="1848746"/>
            <a:ext cx="584054" cy="1658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887" y="2352044"/>
            <a:ext cx="691138" cy="1291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456" y="4351944"/>
            <a:ext cx="589380" cy="1668057"/>
          </a:xfrm>
          <a:prstGeom prst="rect">
            <a:avLst/>
          </a:prstGeom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9796" y="1957588"/>
            <a:ext cx="51435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6025" y="1600401"/>
            <a:ext cx="571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rcRect l="45715" r="25714"/>
          <a:stretch>
            <a:fillRect/>
          </a:stretch>
        </p:blipFill>
        <p:spPr bwMode="auto">
          <a:xfrm>
            <a:off x="5915025" y="3433673"/>
            <a:ext cx="477838" cy="166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34216" y="4267401"/>
            <a:ext cx="41275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486025" y="3657801"/>
            <a:ext cx="1752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itchFamily="-111" charset="0"/>
              </a:rPr>
              <a:t>YouTube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93233" y="3660447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mic Sans MS" pitchFamily="-111" charset="0"/>
              </a:rPr>
              <a:t>WhatsApp</a:t>
            </a:r>
            <a:endParaRPr lang="en-US" dirty="0">
              <a:solidFill>
                <a:srgbClr val="000000"/>
              </a:solidFill>
              <a:latin typeface="Comic Sans MS" pitchFamily="-111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81616" y="6020001"/>
            <a:ext cx="1752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mic Sans MS" pitchFamily="-111" charset="0"/>
              </a:rPr>
              <a:t>Instagram</a:t>
            </a:r>
            <a:endParaRPr lang="en-US" dirty="0">
              <a:solidFill>
                <a:srgbClr val="000000"/>
              </a:solidFill>
              <a:latin typeface="Comic Sans MS" pitchFamily="-111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562225" y="6172401"/>
            <a:ext cx="1752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itchFamily="-111" charset="0"/>
              </a:rPr>
              <a:t>Facebook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74287" y="5215138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omic Sans MS" pitchFamily="-111" charset="0"/>
              </a:rPr>
              <a:t>Musical.ly</a:t>
            </a:r>
            <a:endParaRPr lang="en-US" dirty="0">
              <a:solidFill>
                <a:srgbClr val="000000"/>
              </a:solidFill>
              <a:latin typeface="Comic Sans MS" pitchFamily="-111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791325" y="6205738"/>
            <a:ext cx="28194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omic Sans MS" pitchFamily="-111" charset="0"/>
              </a:rPr>
              <a:t>SnapChat</a:t>
            </a:r>
            <a:endParaRPr lang="en-US" dirty="0">
              <a:solidFill>
                <a:srgbClr val="000000"/>
              </a:solidFill>
              <a:latin typeface="Comic Sans MS" pitchFamily="-111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626887" y="5202941"/>
            <a:ext cx="1752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itchFamily="-111" charset="0"/>
              </a:rPr>
              <a:t>Twitter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915025" y="2383038"/>
            <a:ext cx="1752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mic Sans MS" pitchFamily="-111" charset="0"/>
              </a:rPr>
              <a:t>Oovoo</a:t>
            </a:r>
            <a:endParaRPr lang="en-US" dirty="0">
              <a:solidFill>
                <a:srgbClr val="000000"/>
              </a:solidFill>
              <a:latin typeface="Comic Sans MS" pitchFamily="-111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267362" y="3643513"/>
            <a:ext cx="1752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omic Sans MS" pitchFamily="-111" charset="0"/>
              </a:rPr>
              <a:t>Roblox</a:t>
            </a:r>
            <a:endParaRPr lang="en-US" dirty="0">
              <a:solidFill>
                <a:srgbClr val="000000"/>
              </a:solidFill>
              <a:latin typeface="Comic Sans MS" pitchFamily="-111" charset="0"/>
            </a:endParaRPr>
          </a:p>
        </p:txBody>
      </p:sp>
      <p:pic>
        <p:nvPicPr>
          <p:cNvPr id="27" name="Picture 13" descr="https://lh6.ggpht.com/czFo0fMTN6LZdYjMElS4vHJiYIaq9dsLmGtJetdsQ7Xm6JhYyRzXVwYd91LCNYaL-mE=w300"/>
          <p:cNvPicPr>
            <a:picLocks noChangeAspect="1" noChangeArrowheads="1"/>
          </p:cNvPicPr>
          <p:nvPr/>
        </p:nvPicPr>
        <p:blipFill>
          <a:blip r:embed="rId10"/>
          <a:srcRect b="63010"/>
          <a:stretch>
            <a:fillRect/>
          </a:stretch>
        </p:blipFill>
        <p:spPr bwMode="auto">
          <a:xfrm>
            <a:off x="5768975" y="1934657"/>
            <a:ext cx="13589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52509" y="3392689"/>
            <a:ext cx="1752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pitchFamily="-111" charset="0"/>
              </a:rPr>
              <a:t>Xbox </a:t>
            </a:r>
            <a:r>
              <a:rPr lang="en-US" dirty="0" err="1" smtClean="0">
                <a:solidFill>
                  <a:srgbClr val="000000"/>
                </a:solidFill>
                <a:latin typeface="Comic Sans MS" pitchFamily="-111" charset="0"/>
              </a:rPr>
              <a:t>Kinect</a:t>
            </a:r>
            <a:endParaRPr lang="en-US" dirty="0">
              <a:solidFill>
                <a:srgbClr val="000000"/>
              </a:solidFill>
              <a:latin typeface="Comic Sans MS" pitchFamily="-111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6187" y="3829251"/>
            <a:ext cx="1571625" cy="1571625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57200" y="274638"/>
            <a:ext cx="8229600" cy="83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rgbClr val="FFFFFF"/>
                </a:solidFill>
                <a:latin typeface="Comic Sans MS"/>
                <a:cs typeface="Comic Sans MS"/>
              </a:rPr>
              <a:t>Quiz</a:t>
            </a:r>
            <a:endParaRPr lang="en-US" sz="34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Quiz</a:t>
            </a:r>
            <a:endParaRPr lang="en-US" dirty="0">
              <a:solidFill>
                <a:srgbClr val="F9D08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93233" y="1694213"/>
            <a:ext cx="7481006" cy="48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647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4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rgbClr val="FFFFFF"/>
                </a:solidFill>
                <a:latin typeface="Comic Sans MS"/>
                <a:cs typeface="Comic Sans MS"/>
              </a:rPr>
              <a:t>Age Restrictions for Social Media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643" y="5207392"/>
            <a:ext cx="1401058" cy="14010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7182" y="23115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04" y="4917611"/>
            <a:ext cx="3164964" cy="1443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2337" y="5349123"/>
            <a:ext cx="109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omic Sans MS"/>
                <a:cs typeface="Comic Sans MS"/>
              </a:rPr>
              <a:t>13</a:t>
            </a:r>
            <a:endParaRPr lang="en-US" sz="3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97" y="1782250"/>
            <a:ext cx="3105371" cy="1746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225" y="3619048"/>
            <a:ext cx="1588344" cy="15883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175" y="3619048"/>
            <a:ext cx="3151693" cy="1031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732" y="1641543"/>
            <a:ext cx="2880036" cy="17886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6105" y="3619047"/>
            <a:ext cx="1259587" cy="12595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7307" y="2051103"/>
            <a:ext cx="1259587" cy="125958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387983" y="307622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94" y="87489"/>
            <a:ext cx="1120972" cy="1363133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387983" y="307622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Age Restrictions for Social Media</a:t>
            </a:r>
            <a:endParaRPr lang="en-US" dirty="0">
              <a:solidFill>
                <a:srgbClr val="F9D0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6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187" y="6251221"/>
            <a:ext cx="2516775" cy="46783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066" y="6126163"/>
            <a:ext cx="14859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Jigsaw</a:t>
            </a:r>
            <a:endParaRPr lang="en-US" dirty="0">
              <a:solidFill>
                <a:srgbClr val="F9D081"/>
              </a:solidFill>
            </a:endParaRPr>
          </a:p>
        </p:txBody>
      </p:sp>
      <p:pic>
        <p:nvPicPr>
          <p:cNvPr id="9" name="Jigsa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351" y="1812494"/>
            <a:ext cx="7646661" cy="43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0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7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557" y="1874734"/>
            <a:ext cx="2754243" cy="2071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749" y="1643020"/>
            <a:ext cx="1365542" cy="2302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786" y="4424076"/>
            <a:ext cx="2084977" cy="20780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317" y="4532724"/>
            <a:ext cx="1969379" cy="1969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7696" y="4636360"/>
            <a:ext cx="1865743" cy="1865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11" b="98472" l="1401" r="997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54" y="4219016"/>
            <a:ext cx="2444673" cy="24652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2" b="90000" l="10000" r="90000">
                        <a14:foregroundMark x1="84855" y1="80983" x2="84855" y2="80983"/>
                        <a14:foregroundMark x1="76185" y1="54855" x2="76185" y2="54855"/>
                        <a14:backgroundMark x1="64798" y1="48382" x2="64798" y2="48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467" y="1164690"/>
            <a:ext cx="3608216" cy="360821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Reduce the Risks</a:t>
            </a:r>
            <a:endParaRPr lang="en-US" dirty="0">
              <a:solidFill>
                <a:srgbClr val="F9D0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5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54" y="3411297"/>
            <a:ext cx="2025074" cy="367323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Lock Your Devices</a:t>
            </a:r>
            <a:endParaRPr lang="en-US" dirty="0">
              <a:solidFill>
                <a:srgbClr val="F9D08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9384" y="1841637"/>
            <a:ext cx="8237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51197B"/>
                </a:solidFill>
                <a:latin typeface="Calibri"/>
                <a:ea typeface="ＭＳ Ｐゴシック" charset="0"/>
                <a:cs typeface="Calibri"/>
              </a:rPr>
              <a:t>Always set a secure </a:t>
            </a:r>
            <a:r>
              <a:rPr lang="en-US" sz="3200" dirty="0" smtClean="0">
                <a:solidFill>
                  <a:srgbClr val="51197B"/>
                </a:solidFill>
                <a:latin typeface="Calibri"/>
                <a:ea typeface="ＭＳ Ｐゴシック" charset="0"/>
                <a:cs typeface="Calibri"/>
              </a:rPr>
              <a:t>password.</a:t>
            </a:r>
          </a:p>
          <a:p>
            <a:endParaRPr lang="en-US" sz="3200" dirty="0">
              <a:solidFill>
                <a:srgbClr val="51197B"/>
              </a:solidFill>
              <a:latin typeface="Calibri"/>
              <a:ea typeface="ＭＳ Ｐゴシック" charset="0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51197B"/>
                </a:solidFill>
                <a:latin typeface="Calibri"/>
                <a:ea typeface="ＭＳ Ｐゴシック" charset="0"/>
                <a:cs typeface="Calibri"/>
              </a:rPr>
              <a:t>Pass lock </a:t>
            </a:r>
            <a:r>
              <a:rPr lang="en-US" sz="3200" dirty="0">
                <a:solidFill>
                  <a:srgbClr val="51197B"/>
                </a:solidFill>
                <a:latin typeface="Calibri"/>
                <a:ea typeface="ＭＳ Ｐゴシック" charset="0"/>
                <a:cs typeface="Calibri"/>
              </a:rPr>
              <a:t>your phone/mobile </a:t>
            </a:r>
            <a:r>
              <a:rPr lang="en-US" sz="3200" dirty="0" smtClean="0">
                <a:solidFill>
                  <a:srgbClr val="51197B"/>
                </a:solidFill>
                <a:latin typeface="Calibri"/>
                <a:ea typeface="ＭＳ Ｐゴシック" charset="0"/>
                <a:cs typeface="Calibri"/>
              </a:rPr>
              <a:t>devices.</a:t>
            </a:r>
            <a:endParaRPr lang="en-US" sz="3200" dirty="0">
              <a:solidFill>
                <a:srgbClr val="51197B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400" y="4269153"/>
            <a:ext cx="1703754" cy="170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4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Be Share Aware</a:t>
            </a:r>
            <a:endParaRPr lang="en-US" dirty="0">
              <a:solidFill>
                <a:srgbClr val="F9D08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30" y="1720762"/>
            <a:ext cx="8061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0197B"/>
                </a:solidFill>
                <a:latin typeface="Calibri"/>
                <a:cs typeface="Calibri"/>
              </a:rPr>
              <a:t>Don</a:t>
            </a:r>
            <a:r>
              <a:rPr lang="uk-UA" sz="3200" dirty="0" smtClean="0">
                <a:solidFill>
                  <a:srgbClr val="50197B"/>
                </a:solidFill>
                <a:latin typeface="Calibri"/>
                <a:cs typeface="Calibri"/>
              </a:rPr>
              <a:t>’</a:t>
            </a:r>
            <a:r>
              <a:rPr lang="en-US" sz="3200" dirty="0" smtClean="0">
                <a:solidFill>
                  <a:srgbClr val="50197B"/>
                </a:solidFill>
                <a:latin typeface="Calibri"/>
                <a:cs typeface="Calibri"/>
              </a:rPr>
              <a:t>t share personal information with people you don’t know.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77" y="2715846"/>
            <a:ext cx="2898730" cy="382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630" y="2305538"/>
            <a:ext cx="2676770" cy="2676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385" y="2510691"/>
            <a:ext cx="2979615" cy="2979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8630" y="4982308"/>
            <a:ext cx="2676770" cy="177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9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THINK Before you Post</a:t>
            </a:r>
            <a:endParaRPr lang="en-US" dirty="0">
              <a:solidFill>
                <a:srgbClr val="F9D08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323" y="1803400"/>
            <a:ext cx="4448908" cy="4448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5838">
            <a:off x="-15830" y="2276339"/>
            <a:ext cx="3411532" cy="4393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89564">
            <a:off x="1410912" y="3360614"/>
            <a:ext cx="1003919" cy="973992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5772">
            <a:off x="5223731" y="2613141"/>
            <a:ext cx="2809875" cy="3746500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2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65766" y="274638"/>
            <a:ext cx="7515577" cy="1143000"/>
          </a:xfrm>
          <a:prstGeom prst="roundRect">
            <a:avLst/>
          </a:prstGeom>
          <a:solidFill>
            <a:srgbClr val="5119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" y="54505"/>
            <a:ext cx="1120972" cy="136313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65766" y="274638"/>
            <a:ext cx="7421034" cy="102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9D081"/>
                </a:solidFill>
              </a:rPr>
              <a:t>THINK about how long posts will be available </a:t>
            </a:r>
            <a:endParaRPr lang="en-US" dirty="0">
              <a:solidFill>
                <a:srgbClr val="F9D08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657" y="2067553"/>
            <a:ext cx="5967458" cy="447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2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183</TotalTime>
  <Words>120</Words>
  <Application>Microsoft Office PowerPoint</Application>
  <PresentationFormat>On-screen Show (4:3)</PresentationFormat>
  <Paragraphs>37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Brighton Primary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 McCulloch</dc:creator>
  <cp:lastModifiedBy>Carolyn Duncan</cp:lastModifiedBy>
  <cp:revision>27</cp:revision>
  <dcterms:created xsi:type="dcterms:W3CDTF">2017-06-28T08:45:53Z</dcterms:created>
  <dcterms:modified xsi:type="dcterms:W3CDTF">2017-07-03T15:39:41Z</dcterms:modified>
</cp:coreProperties>
</file>